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61" r:id="rId5"/>
    <p:sldId id="265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59" r:id="rId21"/>
    <p:sldId id="281" r:id="rId22"/>
    <p:sldId id="264" r:id="rId23"/>
    <p:sldId id="263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76"/>
    <a:srgbClr val="FFFFFF"/>
    <a:srgbClr val="E21F20"/>
    <a:srgbClr val="164192"/>
    <a:srgbClr val="16A592"/>
    <a:srgbClr val="E21F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41"/>
    <p:restoredTop sz="92011"/>
  </p:normalViewPr>
  <p:slideViewPr>
    <p:cSldViewPr snapToGrid="0" snapToObjects="1">
      <p:cViewPr varScale="1">
        <p:scale>
          <a:sx n="65" d="100"/>
          <a:sy n="65" d="100"/>
        </p:scale>
        <p:origin x="2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6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4990368-79E4-B548-AEB6-882D6AC318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B529133-1839-384A-825E-A757CF5E0A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25AA3-6242-A045-963F-AEFE74EAC940}" type="datetimeFigureOut">
              <a:rPr lang="fr-FR" smtClean="0"/>
              <a:t>24/08/2019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8D0A48-1D2D-A24B-8D63-60CD5423EB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177E0C0-4887-6B4B-A930-C346F93943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30D3D-15ED-A248-8241-3F2F493652D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45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CEC5E-10AC-6246-AD49-4C9FA20A50A9}" type="datetimeFigureOut">
              <a:rPr lang="fr-FR" smtClean="0"/>
              <a:t>24/08/2019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1103C-B552-F041-9D91-F238D464BC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371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9C21F6-8887-8F46-896D-33D7E6671F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7231" y="0"/>
            <a:ext cx="12356123" cy="6950319"/>
          </a:xfrm>
          <a:prstGeom prst="rect">
            <a:avLst/>
          </a:prstGeom>
        </p:spPr>
      </p:pic>
      <p:sp>
        <p:nvSpPr>
          <p:cNvPr id="5" name="Espace réservé du texte 12">
            <a:extLst>
              <a:ext uri="{FF2B5EF4-FFF2-40B4-BE49-F238E27FC236}">
                <a16:creationId xmlns:a16="http://schemas.microsoft.com/office/drawing/2014/main" id="{D7E37425-2F6D-1447-9BCD-B4A2097D43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886" y="4041057"/>
            <a:ext cx="8554423" cy="14084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LA PRESENTATION</a:t>
            </a:r>
          </a:p>
        </p:txBody>
      </p:sp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EA4BCBB1-DF14-A246-9F9D-5C214541EC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5885" y="5449529"/>
            <a:ext cx="8554423" cy="3908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Sous-titre</a:t>
            </a:r>
          </a:p>
        </p:txBody>
      </p:sp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451C8B19-5C64-7747-BD80-9808FD8142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885" y="5840361"/>
            <a:ext cx="8554423" cy="3908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81829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A1975B4-B4A3-1A43-9CAF-159F1E082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space réservé du texte 12">
            <a:extLst>
              <a:ext uri="{FF2B5EF4-FFF2-40B4-BE49-F238E27FC236}">
                <a16:creationId xmlns:a16="http://schemas.microsoft.com/office/drawing/2014/main" id="{1688FE11-0D2E-BD4D-B54D-F9518DE69D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5886" y="68826"/>
            <a:ext cx="5912414" cy="10201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 b="1">
                <a:solidFill>
                  <a:srgbClr val="E21F0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DU 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DA4B93-F9C0-3248-A1B1-31F4094359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257" y="1209600"/>
            <a:ext cx="7237361" cy="4903101"/>
          </a:xfrm>
          <a:prstGeom prst="rect">
            <a:avLst/>
          </a:prstGeom>
        </p:spPr>
        <p:txBody>
          <a:bodyPr/>
          <a:lstStyle>
            <a:lvl1pPr marL="400050" marR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fr-FR" sz="1800" b="1" i="0" smtClean="0">
                <a:solidFill>
                  <a:srgbClr val="00357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fr-FR" sz="1400" b="0" i="0">
                <a:solidFill>
                  <a:srgbClr val="003576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</a:lstStyle>
          <a:p>
            <a:r>
              <a:rPr lang="fr-FR" dirty="0"/>
              <a:t>LOREM IPSUM DOLOR SIT AMET</a:t>
            </a:r>
          </a:p>
          <a:p>
            <a:pPr lvl="1"/>
            <a:r>
              <a:rPr lang="fr-FR" dirty="0" err="1"/>
              <a:t>Consectetur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Sed non </a:t>
            </a:r>
            <a:r>
              <a:rPr lang="fr-FR" dirty="0" err="1"/>
              <a:t>risus</a:t>
            </a:r>
            <a:endParaRPr lang="fr-FR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Suspendisse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tortor</a:t>
            </a:r>
            <a:endParaRPr lang="fr-FR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dirty="0"/>
          </a:p>
          <a:p>
            <a:r>
              <a:rPr lang="fr-FR" dirty="0"/>
              <a:t>DIGNISSIM SIT AMET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adipiscing</a:t>
            </a:r>
            <a:r>
              <a:rPr lang="fr-FR" dirty="0"/>
              <a:t> nec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Ultricies</a:t>
            </a:r>
            <a:r>
              <a:rPr lang="fr-FR" dirty="0"/>
              <a:t> </a:t>
            </a:r>
            <a:r>
              <a:rPr lang="fr-FR" dirty="0" err="1"/>
              <a:t>sed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Cras</a:t>
            </a:r>
            <a:r>
              <a:rPr lang="fr-FR" dirty="0"/>
              <a:t> </a:t>
            </a:r>
            <a:r>
              <a:rPr lang="fr-FR" dirty="0" err="1"/>
              <a:t>elementum</a:t>
            </a:r>
            <a:r>
              <a:rPr lang="fr-FR" dirty="0"/>
              <a:t> </a:t>
            </a:r>
            <a:r>
              <a:rPr lang="fr-FR" dirty="0" err="1"/>
              <a:t>ultrices</a:t>
            </a:r>
            <a:r>
              <a:rPr lang="fr-FR" dirty="0"/>
              <a:t> diam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dirty="0"/>
          </a:p>
          <a:p>
            <a:pPr marL="40005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fr-FR" dirty="0"/>
              <a:t>MAECENAS LIGULA MASSA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Varius</a:t>
            </a:r>
            <a:r>
              <a:rPr lang="fr-FR" dirty="0"/>
              <a:t> a semper </a:t>
            </a:r>
            <a:r>
              <a:rPr lang="fr-FR" dirty="0" err="1"/>
              <a:t>congue</a:t>
            </a:r>
            <a:endParaRPr lang="fr-FR" dirty="0"/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Euismod</a:t>
            </a:r>
            <a:r>
              <a:rPr lang="fr-FR" dirty="0"/>
              <a:t> non mi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  <a:p>
            <a:pPr marL="628650" marR="0" lvl="0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70887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E145375-FA93-E74B-8001-7CC2F5C9C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249" y="-46892"/>
            <a:ext cx="12258696" cy="6950320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DAB0DCD0-44DC-6A4B-B194-0F328008A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0013" y="1720645"/>
            <a:ext cx="5555619" cy="221975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Chapitre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C80316CE-FB9F-F444-9E29-8B183D56B2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0013" y="4100052"/>
            <a:ext cx="5555619" cy="78638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Sous-titres éventuels</a:t>
            </a:r>
          </a:p>
          <a:p>
            <a:r>
              <a:rPr lang="fr-FR" dirty="0"/>
              <a:t>Sous-titres éventuels </a:t>
            </a:r>
          </a:p>
        </p:txBody>
      </p:sp>
      <p:sp>
        <p:nvSpPr>
          <p:cNvPr id="15" name="Espace réservé du texte 12">
            <a:extLst>
              <a:ext uri="{FF2B5EF4-FFF2-40B4-BE49-F238E27FC236}">
                <a16:creationId xmlns:a16="http://schemas.microsoft.com/office/drawing/2014/main" id="{89556CA2-ECDE-5E42-B3DD-07EDC547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887" y="1720645"/>
            <a:ext cx="1827586" cy="23794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0000" b="0">
                <a:solidFill>
                  <a:srgbClr val="E2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N°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2086F71C-1CB6-4B48-8B13-5A5B12FE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473" y="6356350"/>
            <a:ext cx="562526" cy="50165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7632441-0FFA-7B47-A4F6-A6A8EB87DA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6135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6098522-3964-D443-8592-F0EE876F8E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37" y="-46892"/>
            <a:ext cx="12280183" cy="6950320"/>
          </a:xfrm>
          <a:prstGeom prst="rect">
            <a:avLst/>
          </a:prstGeom>
        </p:spPr>
      </p:pic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C052988D-DF87-3246-AB1D-C50D721C02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0013" y="1720645"/>
            <a:ext cx="5555619" cy="221975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Chapitre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29761E16-4253-3745-9E54-E11DBEBFD5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0013" y="4100052"/>
            <a:ext cx="5555619" cy="78638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Sous-titres éventuels</a:t>
            </a:r>
          </a:p>
          <a:p>
            <a:r>
              <a:rPr lang="fr-FR" dirty="0"/>
              <a:t>Sous-titres éventuels </a:t>
            </a:r>
          </a:p>
        </p:txBody>
      </p:sp>
      <p:sp>
        <p:nvSpPr>
          <p:cNvPr id="14" name="Espace réservé du texte 12">
            <a:extLst>
              <a:ext uri="{FF2B5EF4-FFF2-40B4-BE49-F238E27FC236}">
                <a16:creationId xmlns:a16="http://schemas.microsoft.com/office/drawing/2014/main" id="{F148FEBD-E007-3545-BB96-27EEB916F1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887" y="1720645"/>
            <a:ext cx="1827586" cy="23794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0000" b="0">
                <a:solidFill>
                  <a:srgbClr val="E2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N°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AF31B55-3BA0-D344-B713-3A1ECC3A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473" y="6356350"/>
            <a:ext cx="562526" cy="50165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7632441-0FFA-7B47-A4F6-A6A8EB87DA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660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4D28B16-7089-7941-86C2-434016BB0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1" y="-46892"/>
            <a:ext cx="12272597" cy="6950320"/>
          </a:xfrm>
          <a:prstGeom prst="rect">
            <a:avLst/>
          </a:prstGeom>
        </p:spPr>
      </p:pic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B73329EF-D44E-0243-BC95-3F65F16278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0013" y="1720645"/>
            <a:ext cx="5555619" cy="221975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Chapitre</a:t>
            </a:r>
          </a:p>
        </p:txBody>
      </p:sp>
      <p:sp>
        <p:nvSpPr>
          <p:cNvPr id="18" name="Espace réservé du texte 12">
            <a:extLst>
              <a:ext uri="{FF2B5EF4-FFF2-40B4-BE49-F238E27FC236}">
                <a16:creationId xmlns:a16="http://schemas.microsoft.com/office/drawing/2014/main" id="{8C8C5174-4907-E34F-9D39-A2D80CC133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30013" y="4100052"/>
            <a:ext cx="5555619" cy="786384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indent="-171450" algn="l">
              <a:buFont typeface="Arial" panose="020B0604020202020204" pitchFamily="34" charset="0"/>
              <a:buChar char="•"/>
              <a:defRPr sz="12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Sous-titres éventuels</a:t>
            </a:r>
          </a:p>
          <a:p>
            <a:r>
              <a:rPr lang="fr-FR" dirty="0"/>
              <a:t>Sous-titres éventuels </a:t>
            </a:r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E67580D5-6CDC-0443-B3B7-F3A11DAD1E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5887" y="1720645"/>
            <a:ext cx="1827586" cy="23794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10000" b="0">
                <a:solidFill>
                  <a:srgbClr val="E2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N°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F568044-D210-5142-8D69-77208286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473" y="6356350"/>
            <a:ext cx="562526" cy="50165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7632441-0FFA-7B47-A4F6-A6A8EB87DA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78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Fond Cl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43E56CB-4814-CE48-BBC3-FAB080704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2928C380-A77F-D54C-8F26-BB0A91398D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4" y="206502"/>
            <a:ext cx="10601326" cy="4142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1. Rappel du titre du chapitre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09719DF-4001-7E4F-9819-9B83B3B105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1231900"/>
            <a:ext cx="11449051" cy="4952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11F0AF47-D1C8-834C-B94D-48D4332C6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620713"/>
            <a:ext cx="10601324" cy="4683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rgbClr val="E21F0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LA SLIDE</a:t>
            </a:r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43F7308C-AB24-1543-9476-0CEC24B01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9473" y="6356350"/>
            <a:ext cx="562526" cy="50165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3576"/>
                </a:solidFill>
              </a:defRPr>
            </a:lvl1pPr>
          </a:lstStyle>
          <a:p>
            <a:fld id="{27632441-0FFA-7B47-A4F6-A6A8EB87DA5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2965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_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iangle rectangle 14">
            <a:extLst>
              <a:ext uri="{FF2B5EF4-FFF2-40B4-BE49-F238E27FC236}">
                <a16:creationId xmlns:a16="http://schemas.microsoft.com/office/drawing/2014/main" id="{301EBA2C-84A8-7D41-AB37-2B271650CE9C}"/>
              </a:ext>
            </a:extLst>
          </p:cNvPr>
          <p:cNvSpPr/>
          <p:nvPr userDrawn="1"/>
        </p:nvSpPr>
        <p:spPr>
          <a:xfrm rot="16200000">
            <a:off x="11073577" y="5670748"/>
            <a:ext cx="1459522" cy="914981"/>
          </a:xfrm>
          <a:prstGeom prst="rtTriangle">
            <a:avLst/>
          </a:prstGeom>
          <a:solidFill>
            <a:srgbClr val="16419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16419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180022-7FB3-D34D-8704-FDE946901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190" y="-58190"/>
            <a:ext cx="12319016" cy="6414539"/>
          </a:xfrm>
          <a:prstGeom prst="rect">
            <a:avLst/>
          </a:prstGeom>
        </p:spPr>
      </p:pic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13142F67-A9AA-674F-85E3-98D027CF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3956" y="6356350"/>
            <a:ext cx="562526" cy="50165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7632441-0FFA-7B47-A4F6-A6A8EB87DA5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texte 12">
            <a:extLst>
              <a:ext uri="{FF2B5EF4-FFF2-40B4-BE49-F238E27FC236}">
                <a16:creationId xmlns:a16="http://schemas.microsoft.com/office/drawing/2014/main" id="{6285912D-A1CA-7E4A-80F4-5ADEF668E0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474" y="206502"/>
            <a:ext cx="10601326" cy="4142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1. Rappel du titre du chapitre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3E785D3-2F98-8445-A660-5A1F4B2B4D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4" y="1231900"/>
            <a:ext cx="11449051" cy="4952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Texte</a:t>
            </a:r>
          </a:p>
        </p:txBody>
      </p:sp>
      <p:sp>
        <p:nvSpPr>
          <p:cNvPr id="19" name="Espace réservé du texte 12">
            <a:extLst>
              <a:ext uri="{FF2B5EF4-FFF2-40B4-BE49-F238E27FC236}">
                <a16:creationId xmlns:a16="http://schemas.microsoft.com/office/drawing/2014/main" id="{4545A44C-3E45-6846-8BD9-74C1D97273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1475" y="620713"/>
            <a:ext cx="10601324" cy="4683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800" b="1">
                <a:solidFill>
                  <a:srgbClr val="E2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TITRE DE LA SLIDE</a:t>
            </a:r>
          </a:p>
        </p:txBody>
      </p:sp>
    </p:spTree>
    <p:extLst>
      <p:ext uri="{BB962C8B-B14F-4D97-AF65-F5344CB8AC3E}">
        <p14:creationId xmlns:p14="http://schemas.microsoft.com/office/powerpoint/2010/main" val="171556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Fin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EB42AD-AFE6-F442-A542-17FA96A249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Espace réservé du texte 12">
            <a:extLst>
              <a:ext uri="{FF2B5EF4-FFF2-40B4-BE49-F238E27FC236}">
                <a16:creationId xmlns:a16="http://schemas.microsoft.com/office/drawing/2014/main" id="{00F072C7-C904-624F-9D0F-0E0CB6D96A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96080"/>
            <a:ext cx="12192000" cy="26619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fr-FR" dirty="0"/>
              <a:t>MESSAGE FINAL</a:t>
            </a:r>
          </a:p>
        </p:txBody>
      </p:sp>
    </p:spTree>
    <p:extLst>
      <p:ext uri="{BB962C8B-B14F-4D97-AF65-F5344CB8AC3E}">
        <p14:creationId xmlns:p14="http://schemas.microsoft.com/office/powerpoint/2010/main" val="4249599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4A187F8A-3024-EE48-829D-9739480AD41F}"/>
              </a:ext>
            </a:extLst>
          </p:cNvPr>
          <p:cNvSpPr txBox="1"/>
          <p:nvPr userDrawn="1"/>
        </p:nvSpPr>
        <p:spPr>
          <a:xfrm>
            <a:off x="0" y="6468675"/>
            <a:ext cx="11316927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fr-FR" sz="12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Modifications des règles catégories C, C’ et D</a:t>
            </a:r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529E8290-369F-FB4B-833D-84D175425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9473" y="6356350"/>
            <a:ext cx="562526" cy="501650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rgbClr val="003576"/>
                </a:solidFill>
              </a:defRPr>
            </a:lvl1pPr>
          </a:lstStyle>
          <a:p>
            <a:fld id="{27632441-0FFA-7B47-A4F6-A6A8EB87DA5F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A164293-DC80-E046-8CDE-F446DAE55B4F}"/>
              </a:ext>
            </a:extLst>
          </p:cNvPr>
          <p:cNvSpPr txBox="1"/>
          <p:nvPr userDrawn="1"/>
        </p:nvSpPr>
        <p:spPr>
          <a:xfrm>
            <a:off x="3383280" y="3200400"/>
            <a:ext cx="5662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MODIFIEZ LE TITRE DE LA PRESENTATION ICI </a:t>
            </a:r>
          </a:p>
        </p:txBody>
      </p:sp>
      <p:sp>
        <p:nvSpPr>
          <p:cNvPr id="3" name="Triangle rectangle 2">
            <a:extLst>
              <a:ext uri="{FF2B5EF4-FFF2-40B4-BE49-F238E27FC236}">
                <a16:creationId xmlns:a16="http://schemas.microsoft.com/office/drawing/2014/main" id="{5B73F17F-D01A-9B4D-8B82-3FE30139F8CC}"/>
              </a:ext>
            </a:extLst>
          </p:cNvPr>
          <p:cNvSpPr/>
          <p:nvPr userDrawn="1"/>
        </p:nvSpPr>
        <p:spPr>
          <a:xfrm rot="18899961">
            <a:off x="8224649" y="3478164"/>
            <a:ext cx="446383" cy="441960"/>
          </a:xfrm>
          <a:prstGeom prst="rtTriangle">
            <a:avLst/>
          </a:prstGeom>
          <a:solidFill>
            <a:srgbClr val="E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29455D-A580-F544-8AAB-3B28CCCE0931}"/>
              </a:ext>
            </a:extLst>
          </p:cNvPr>
          <p:cNvSpPr/>
          <p:nvPr userDrawn="1"/>
        </p:nvSpPr>
        <p:spPr>
          <a:xfrm>
            <a:off x="0" y="0"/>
            <a:ext cx="12191999" cy="635635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49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p4"/><Relationship Id="rId13" Type="http://schemas.openxmlformats.org/officeDocument/2006/relationships/image" Target="../media/image28.png"/><Relationship Id="rId3" Type="http://schemas.microsoft.com/office/2007/relationships/media" Target="../media/media11.mp4"/><Relationship Id="rId7" Type="http://schemas.microsoft.com/office/2007/relationships/media" Target="../media/media13.mp4"/><Relationship Id="rId12" Type="http://schemas.openxmlformats.org/officeDocument/2006/relationships/image" Target="../media/image27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26.png"/><Relationship Id="rId5" Type="http://schemas.microsoft.com/office/2007/relationships/media" Target="../media/media12.mp4"/><Relationship Id="rId10" Type="http://schemas.openxmlformats.org/officeDocument/2006/relationships/image" Target="../media/image25.png"/><Relationship Id="rId4" Type="http://schemas.openxmlformats.org/officeDocument/2006/relationships/video" Target="../media/media11.mp4"/><Relationship Id="rId9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30C2BDD-E3D9-F043-8B21-B442CB494B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Modifications des Règles catégories C, C’ et 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F3959FC-2A1F-3942-A954-CD16A6BC3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Saint </a:t>
            </a:r>
            <a:r>
              <a:rPr lang="fr-FR" dirty="0" err="1"/>
              <a:t>Lary</a:t>
            </a:r>
            <a:r>
              <a:rPr lang="fr-FR" dirty="0"/>
              <a:t> </a:t>
            </a:r>
            <a:r>
              <a:rPr lang="fr-FR" dirty="0" err="1"/>
              <a:t>Soulan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E2D183-D0DC-BD45-AF53-026D2289EB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24/08/2019</a:t>
            </a:r>
          </a:p>
        </p:txBody>
      </p:sp>
    </p:spTree>
    <p:extLst>
      <p:ext uri="{BB962C8B-B14F-4D97-AF65-F5344CB8AC3E}">
        <p14:creationId xmlns:p14="http://schemas.microsoft.com/office/powerpoint/2010/main" val="2857216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/>
            <a:r>
              <a:rPr lang="fr-FR" sz="1800" dirty="0"/>
              <a:t>Il peut y avoir un plaquage à 2 à condition que les deux plaqueuses saisissent la porteuse du ballon l’une après l’autre. Cette situation peut arriver en cas de déséquilibre physique un seul joueur n’arrive pas à amener au sol le porteur</a:t>
            </a:r>
          </a:p>
          <a:p>
            <a:pPr algn="just"/>
            <a:endParaRPr lang="fr-FR" sz="1800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Plaquage à deux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6" name="Espace réservé du contenu 4" descr="Une image contenant herbe, extérieur, football, personne&#10;&#10;Description générée automatiquement">
            <a:extLst>
              <a:ext uri="{FF2B5EF4-FFF2-40B4-BE49-F238E27FC236}">
                <a16:creationId xmlns:a16="http://schemas.microsoft.com/office/drawing/2014/main" id="{64865A4C-E2E5-DE44-B9E0-4E189E6C5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4638"/>
            <a:ext cx="6281531" cy="35333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E08796A-D986-0F48-BC2A-AA006DB2F649}"/>
              </a:ext>
            </a:extLst>
          </p:cNvPr>
          <p:cNvSpPr txBox="1"/>
          <p:nvPr/>
        </p:nvSpPr>
        <p:spPr>
          <a:xfrm>
            <a:off x="4817029" y="4575850"/>
            <a:ext cx="1464502" cy="203132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La première joueuse ne parvient pas à faire tomber la porteuse de balle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7ED72F5-C2D8-4C40-8FD9-BDACB296B6DF}"/>
              </a:ext>
            </a:extLst>
          </p:cNvPr>
          <p:cNvCxnSpPr>
            <a:cxnSpLocks/>
          </p:cNvCxnSpPr>
          <p:nvPr/>
        </p:nvCxnSpPr>
        <p:spPr>
          <a:xfrm flipH="1">
            <a:off x="1559633" y="3181764"/>
            <a:ext cx="524954" cy="89039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064D25A9-4251-7A4E-A5EA-82F6D2C3121C}"/>
              </a:ext>
            </a:extLst>
          </p:cNvPr>
          <p:cNvSpPr txBox="1"/>
          <p:nvPr/>
        </p:nvSpPr>
        <p:spPr>
          <a:xfrm>
            <a:off x="823163" y="2389294"/>
            <a:ext cx="2973383" cy="9233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Une 2</a:t>
            </a:r>
            <a:r>
              <a:rPr lang="fr-FR" b="1" baseline="30000" dirty="0">
                <a:solidFill>
                  <a:schemeClr val="bg1"/>
                </a:solidFill>
              </a:rPr>
              <a:t>ème</a:t>
            </a:r>
            <a:r>
              <a:rPr lang="fr-FR" b="1" dirty="0">
                <a:solidFill>
                  <a:schemeClr val="bg1"/>
                </a:solidFill>
              </a:rPr>
              <a:t> joueuse peut intervenir dans un second temps pour plaquer 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606D4F3-33EC-8F4B-B797-890D41862CFE}"/>
              </a:ext>
            </a:extLst>
          </p:cNvPr>
          <p:cNvCxnSpPr>
            <a:cxnSpLocks/>
          </p:cNvCxnSpPr>
          <p:nvPr/>
        </p:nvCxnSpPr>
        <p:spPr>
          <a:xfrm flipH="1" flipV="1">
            <a:off x="3845430" y="4963530"/>
            <a:ext cx="971599" cy="46323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odification-de-la-rgle-du-plaquage--Diapo-16">
            <a:hlinkClick r:id="" action="ppaction://media"/>
            <a:extLst>
              <a:ext uri="{FF2B5EF4-FFF2-40B4-BE49-F238E27FC236}">
                <a16:creationId xmlns:a16="http://schemas.microsoft.com/office/drawing/2014/main" id="{4D7C36DD-7AA7-2D45-93EE-B401556BB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799" y="3181764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7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1800" dirty="0"/>
              <a:t>Plaquage en poursuite : la taille est toujours la cible haute 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Plaquage en poursuite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Modification-de-la-rgle-du-plaquage--Diapo-18">
            <a:hlinkClick r:id="" action="ppaction://media"/>
            <a:extLst>
              <a:ext uri="{FF2B5EF4-FFF2-40B4-BE49-F238E27FC236}">
                <a16:creationId xmlns:a16="http://schemas.microsoft.com/office/drawing/2014/main" id="{170700E0-54D3-FC45-8BC6-4AB9CE27D3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5091" y="2808082"/>
            <a:ext cx="32004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1800" dirty="0"/>
              <a:t>Observables :</a:t>
            </a:r>
          </a:p>
          <a:p>
            <a:r>
              <a:rPr lang="fr-FR" sz="1800" dirty="0"/>
              <a:t>Pas de percussion</a:t>
            </a:r>
          </a:p>
          <a:p>
            <a:r>
              <a:rPr lang="fr-FR" sz="1800" dirty="0"/>
              <a:t>Engagement de la main (ou des mains) et du bras (ou des bras) en premier</a:t>
            </a:r>
          </a:p>
          <a:p>
            <a:r>
              <a:rPr lang="fr-FR" sz="1800" dirty="0"/>
              <a:t>L’action ne se termine pas au sol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Arrachage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6" name="Espace réservé du contenu 4" descr="Une image contenant herbe, extérieur, champ, ciel&#10;&#10;Description générée automatiquement">
            <a:extLst>
              <a:ext uri="{FF2B5EF4-FFF2-40B4-BE49-F238E27FC236}">
                <a16:creationId xmlns:a16="http://schemas.microsoft.com/office/drawing/2014/main" id="{B2028F9C-1056-CA49-AF2F-25918214A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105"/>
            <a:ext cx="4999585" cy="28122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8B2F08-6014-1D4A-BC1A-56DAA92FFDC7}"/>
              </a:ext>
            </a:extLst>
          </p:cNvPr>
          <p:cNvSpPr txBox="1"/>
          <p:nvPr/>
        </p:nvSpPr>
        <p:spPr>
          <a:xfrm>
            <a:off x="-1" y="3407918"/>
            <a:ext cx="499958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La main de la joueuse est ouverte, son bras n’est pas « armé » = pas de danger</a:t>
            </a:r>
          </a:p>
        </p:txBody>
      </p:sp>
      <p:pic>
        <p:nvPicPr>
          <p:cNvPr id="8" name="Modification-de-la-rgle-du-plaquage--Diapo19">
            <a:hlinkClick r:id="" action="ppaction://media"/>
            <a:extLst>
              <a:ext uri="{FF2B5EF4-FFF2-40B4-BE49-F238E27FC236}">
                <a16:creationId xmlns:a16="http://schemas.microsoft.com/office/drawing/2014/main" id="{DE1EC2E6-ABA7-034C-886E-DD48AFCC23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799" y="3407918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9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4" y="1231900"/>
            <a:ext cx="5957607" cy="4952590"/>
          </a:xfrm>
        </p:spPr>
        <p:txBody>
          <a:bodyPr/>
          <a:lstStyle/>
          <a:p>
            <a:pPr algn="just"/>
            <a:r>
              <a:rPr lang="fr-FR" sz="1800" dirty="0"/>
              <a:t>Un joueur « arracheur » peut se saisir du ballon pendant que le porteur est plaqué par un autre joueur</a:t>
            </a:r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Observables :</a:t>
            </a:r>
          </a:p>
          <a:p>
            <a:pPr algn="just"/>
            <a:r>
              <a:rPr lang="fr-FR" sz="1800" dirty="0"/>
              <a:t>Un premier joueur plaqueur</a:t>
            </a:r>
          </a:p>
          <a:p>
            <a:pPr algn="just"/>
            <a:r>
              <a:rPr lang="fr-FR" sz="1800" dirty="0"/>
              <a:t>Un deuxième joueur au contact sans percussion</a:t>
            </a:r>
          </a:p>
          <a:p>
            <a:pPr algn="just"/>
            <a:r>
              <a:rPr lang="fr-FR" sz="1800" dirty="0"/>
              <a:t>Engagement de la main et du bras (des mains et des bras) en premier</a:t>
            </a:r>
          </a:p>
          <a:p>
            <a:pPr algn="just"/>
            <a:r>
              <a:rPr lang="fr-FR" sz="1800" dirty="0"/>
              <a:t>Ce deuxième joueur ne va pas au sol</a:t>
            </a:r>
          </a:p>
          <a:p>
            <a:pPr algn="just"/>
            <a:endParaRPr lang="fr-FR" sz="1800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Arrachage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6" name="Modification-de-la-rgle-du-plaquage--Diapo-21">
            <a:hlinkClick r:id="" action="ppaction://media"/>
            <a:extLst>
              <a:ext uri="{FF2B5EF4-FFF2-40B4-BE49-F238E27FC236}">
                <a16:creationId xmlns:a16="http://schemas.microsoft.com/office/drawing/2014/main" id="{649521C9-4E1F-7743-A6CB-70153179E1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799" y="2808195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0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/>
            <a:r>
              <a:rPr lang="fr-FR" sz="1800" dirty="0" err="1"/>
              <a:t>Pick</a:t>
            </a:r>
            <a:r>
              <a:rPr lang="fr-FR" sz="1800" dirty="0"/>
              <a:t> and go : le joueur ramasse le ballon et se redresse avant d’aller au contact des opposants proches = jeu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Le joueur qui réalise le </a:t>
            </a:r>
            <a:r>
              <a:rPr lang="fr-FR" sz="1800" dirty="0" err="1"/>
              <a:t>pick</a:t>
            </a:r>
            <a:r>
              <a:rPr lang="fr-FR" sz="1800" dirty="0"/>
              <a:t> and go se redresse avant le contact avec l’adversaire, cela permet au plaqueur de se positionner et de pouvoir intervenir sur le porteur de balle = le jeu continue. Dans un deuxième temps cette phase se transforme en maul et c’est donc la règle du maul qui doit être arbitrée</a:t>
            </a:r>
          </a:p>
          <a:p>
            <a:pPr algn="just"/>
            <a:endParaRPr lang="fr-FR" sz="1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 err="1"/>
              <a:t>Pick</a:t>
            </a:r>
            <a:r>
              <a:rPr lang="fr-FR" dirty="0"/>
              <a:t> and go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" name="Espace réservé du contenu 4" descr="Une image contenant herbe, arbre, ciel, extérieur&#10;&#10;Description générée automatiquement">
            <a:extLst>
              <a:ext uri="{FF2B5EF4-FFF2-40B4-BE49-F238E27FC236}">
                <a16:creationId xmlns:a16="http://schemas.microsoft.com/office/drawing/2014/main" id="{1CE21064-5A4D-494F-871C-74A58E21E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985"/>
            <a:ext cx="5148470" cy="2896015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1E2A900-81F8-324F-864A-F8DBBAB408CF}"/>
              </a:ext>
            </a:extLst>
          </p:cNvPr>
          <p:cNvCxnSpPr>
            <a:cxnSpLocks/>
          </p:cNvCxnSpPr>
          <p:nvPr/>
        </p:nvCxnSpPr>
        <p:spPr>
          <a:xfrm flipH="1">
            <a:off x="2481456" y="4377595"/>
            <a:ext cx="92779" cy="54585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01ECF65-5E94-0744-844D-A29378E63392}"/>
              </a:ext>
            </a:extLst>
          </p:cNvPr>
          <p:cNvSpPr txBox="1"/>
          <p:nvPr/>
        </p:nvSpPr>
        <p:spPr>
          <a:xfrm>
            <a:off x="0" y="3361932"/>
            <a:ext cx="5148470" cy="101566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Le porteur du ballon s’est redressé avant le contact, l’opposant peut se positionner pour plaquer = le jeu continue</a:t>
            </a:r>
          </a:p>
        </p:txBody>
      </p:sp>
    </p:spTree>
    <p:extLst>
      <p:ext uri="{BB962C8B-B14F-4D97-AF65-F5344CB8AC3E}">
        <p14:creationId xmlns:p14="http://schemas.microsoft.com/office/powerpoint/2010/main" val="2097344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231900"/>
            <a:ext cx="5529454" cy="4952590"/>
          </a:xfrm>
        </p:spPr>
        <p:txBody>
          <a:bodyPr/>
          <a:lstStyle/>
          <a:p>
            <a:pPr algn="just"/>
            <a:r>
              <a:rPr lang="fr-FR" sz="1800" dirty="0"/>
              <a:t>Un joueur ne doit pas se jeter dans les pieds du porteur du ballon </a:t>
            </a:r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Une joueuse ne doit pas projeter son adversaire au sol en la saisissant par le haut du corps</a:t>
            </a:r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Plaquage en poursuite : la cible est trop haute = cette joueuse doit être sanctionnée</a:t>
            </a:r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Le plaquage dit « cuillère » est interdit</a:t>
            </a:r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Actions interdites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6" name="Modification-de-la-rgle-du-plaquage--Diapo-25">
            <a:hlinkClick r:id="" action="ppaction://media"/>
            <a:extLst>
              <a:ext uri="{FF2B5EF4-FFF2-40B4-BE49-F238E27FC236}">
                <a16:creationId xmlns:a16="http://schemas.microsoft.com/office/drawing/2014/main" id="{94395A59-7687-AE49-B1AD-9D59971AB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23138" y="684044"/>
            <a:ext cx="2432000" cy="1368000"/>
          </a:xfrm>
          <a:prstGeom prst="rect">
            <a:avLst/>
          </a:prstGeom>
        </p:spPr>
      </p:pic>
      <p:pic>
        <p:nvPicPr>
          <p:cNvPr id="7" name="Modification-de-la-rgle-du-plaquage--Diapo-26">
            <a:hlinkClick r:id="" action="ppaction://media"/>
            <a:extLst>
              <a:ext uri="{FF2B5EF4-FFF2-40B4-BE49-F238E27FC236}">
                <a16:creationId xmlns:a16="http://schemas.microsoft.com/office/drawing/2014/main" id="{7ABDAF12-00FD-1445-B824-46D4888D28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23138" y="2107566"/>
            <a:ext cx="2432000" cy="1368000"/>
          </a:xfrm>
          <a:prstGeom prst="rect">
            <a:avLst/>
          </a:prstGeom>
        </p:spPr>
      </p:pic>
      <p:pic>
        <p:nvPicPr>
          <p:cNvPr id="8" name="Modification-de-la-rgle-du-plaquage--Diapo-27">
            <a:hlinkClick r:id="" action="ppaction://media"/>
            <a:extLst>
              <a:ext uri="{FF2B5EF4-FFF2-40B4-BE49-F238E27FC236}">
                <a16:creationId xmlns:a16="http://schemas.microsoft.com/office/drawing/2014/main" id="{016BB054-AD72-CE49-A7C4-7F2B64BF85F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23138" y="3545939"/>
            <a:ext cx="2432000" cy="1368000"/>
          </a:xfrm>
          <a:prstGeom prst="rect">
            <a:avLst/>
          </a:prstGeom>
        </p:spPr>
      </p:pic>
      <p:pic>
        <p:nvPicPr>
          <p:cNvPr id="9" name="Modification-de-la-rgle-du-plaquage--Diapo-28">
            <a:hlinkClick r:id="" action="ppaction://media"/>
            <a:extLst>
              <a:ext uri="{FF2B5EF4-FFF2-40B4-BE49-F238E27FC236}">
                <a16:creationId xmlns:a16="http://schemas.microsoft.com/office/drawing/2014/main" id="{EE0E5FAB-9B26-3E41-9734-700FD386F01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23138" y="4988350"/>
            <a:ext cx="243200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1800" dirty="0"/>
              <a:t>Le plaquage à 2 avec une intervention simultanée des 2 joueuses est interdit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Actions interdites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Espace réservé du contenu 14" descr="Une image contenant herbe, extérieur, football, boule&#10;&#10;Description générée automatiquement">
            <a:extLst>
              <a:ext uri="{FF2B5EF4-FFF2-40B4-BE49-F238E27FC236}">
                <a16:creationId xmlns:a16="http://schemas.microsoft.com/office/drawing/2014/main" id="{84B31589-AA30-584C-8A98-A57D2A82E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6179"/>
            <a:ext cx="5567681" cy="3131821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F3F7FA2-CEB4-184A-AE12-DD19B7543FF5}"/>
              </a:ext>
            </a:extLst>
          </p:cNvPr>
          <p:cNvCxnSpPr>
            <a:cxnSpLocks/>
            <a:stCxn id="6" idx="0"/>
          </p:cNvCxnSpPr>
          <p:nvPr/>
        </p:nvCxnSpPr>
        <p:spPr>
          <a:xfrm flipH="1">
            <a:off x="2686051" y="3726179"/>
            <a:ext cx="97790" cy="121158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781945F9-3B36-7246-8677-F0DA7FBBB53A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783840" y="3726179"/>
            <a:ext cx="725170" cy="121158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D7253A2-01C7-DE4F-92AB-A747097D362C}"/>
              </a:ext>
            </a:extLst>
          </p:cNvPr>
          <p:cNvSpPr txBox="1"/>
          <p:nvPr/>
        </p:nvSpPr>
        <p:spPr>
          <a:xfrm>
            <a:off x="0" y="2802849"/>
            <a:ext cx="556768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Les têtes des 2 plaqueuses se situent à la même hauteur en même temps = risque de choc tête contre tête = danger</a:t>
            </a:r>
          </a:p>
        </p:txBody>
      </p:sp>
      <p:pic>
        <p:nvPicPr>
          <p:cNvPr id="10" name="Modification-de-la-rgle-du-plaquage--Diapo-29">
            <a:hlinkClick r:id="" action="ppaction://media"/>
            <a:extLst>
              <a:ext uri="{FF2B5EF4-FFF2-40B4-BE49-F238E27FC236}">
                <a16:creationId xmlns:a16="http://schemas.microsoft.com/office/drawing/2014/main" id="{62320CBD-8715-F341-9D70-57F2F84B2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799" y="2802849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0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/>
            <a:r>
              <a:rPr lang="fr-FR" sz="1800" dirty="0"/>
              <a:t>Un joueur ne doit pas venir bloquer les bras du porteur du ballon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L’action de cet opposant peut entraîner un choc entre les têtes = dangereux = sanction. Ce joueur doit tenter de plaquer son vis-à-vis</a:t>
            </a:r>
          </a:p>
          <a:p>
            <a:endParaRPr lang="fr-FR" sz="1800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Blocage des bras du porteur du ballon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Modification-de-la-rgle-du-plaquage--Diapo-31">
            <a:hlinkClick r:id="" action="ppaction://media"/>
            <a:extLst>
              <a:ext uri="{FF2B5EF4-FFF2-40B4-BE49-F238E27FC236}">
                <a16:creationId xmlns:a16="http://schemas.microsoft.com/office/drawing/2014/main" id="{58719F04-D437-D542-A76E-40604A376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5999" y="2808195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/>
            <a:r>
              <a:rPr lang="fr-FR" sz="1800" dirty="0"/>
              <a:t>Le joueur vient percuter son vis-à-vis au niveau du torse avec un « armer » du bras = jeu dangereux, ce joueur doit être sanctionné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Actions interdites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6" name="Espace réservé du contenu 4" descr="Une image contenant herbe, extérieur, ciel, clôture&#10;&#10;Description générée automatiquement">
            <a:extLst>
              <a:ext uri="{FF2B5EF4-FFF2-40B4-BE49-F238E27FC236}">
                <a16:creationId xmlns:a16="http://schemas.microsoft.com/office/drawing/2014/main" id="{6E20A65C-5533-D94D-82AF-E6678F3C0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906"/>
            <a:ext cx="5401056" cy="303809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E362BFE-FF1A-CA48-8747-7BD39F86FD2E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2700528" y="3819906"/>
            <a:ext cx="1048512" cy="1312164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7F038EE2-CC0F-064B-928D-E14B2ACA159C}"/>
              </a:ext>
            </a:extLst>
          </p:cNvPr>
          <p:cNvSpPr txBox="1"/>
          <p:nvPr/>
        </p:nvSpPr>
        <p:spPr>
          <a:xfrm>
            <a:off x="0" y="3173575"/>
            <a:ext cx="5401056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 bras du joueur est « armé », son poing est fermé = danger</a:t>
            </a:r>
          </a:p>
        </p:txBody>
      </p:sp>
      <p:pic>
        <p:nvPicPr>
          <p:cNvPr id="9" name="Modification-de-la-rgle-du-plaquage--Diapo-32">
            <a:hlinkClick r:id="" action="ppaction://media"/>
            <a:extLst>
              <a:ext uri="{FF2B5EF4-FFF2-40B4-BE49-F238E27FC236}">
                <a16:creationId xmlns:a16="http://schemas.microsoft.com/office/drawing/2014/main" id="{D72938BF-56F6-154A-B743-C0F6C4CAFD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799" y="3060181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7B273ED-5001-B645-89AF-D8685907A1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D2BB1A-1B5B-584E-847D-6B8E1A1164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1800" dirty="0" err="1"/>
              <a:t>Pick</a:t>
            </a:r>
            <a:r>
              <a:rPr lang="fr-FR" sz="1800" dirty="0"/>
              <a:t> and go le joueur ramasse et percute la tête en avant vers des opposants proches = pénalité</a:t>
            </a:r>
          </a:p>
          <a:p>
            <a:endParaRPr lang="fr-FR" sz="1800" dirty="0"/>
          </a:p>
          <a:p>
            <a:r>
              <a:rPr lang="fr-FR" sz="1800" dirty="0"/>
              <a:t>Les opposants n’ont aucune possibilité de pouvoir stopper le porteur de balle en le plaquant au vu de sa posture = pas de sécurité, pas d’équité = sanction contre le porteur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75DCF7-BF14-FE4E-8504-FF08B7255E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Actions interdites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08DC08-A89D-8542-AC14-22E9E751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6" name="Espace réservé du contenu 4" descr="Une image contenant herbe, ciel, extérieur, arbre&#10;&#10;Description générée automatiquement">
            <a:extLst>
              <a:ext uri="{FF2B5EF4-FFF2-40B4-BE49-F238E27FC236}">
                <a16:creationId xmlns:a16="http://schemas.microsoft.com/office/drawing/2014/main" id="{90AB6DB2-F41C-5448-94AA-95509A2E3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876"/>
            <a:ext cx="5827776" cy="3278124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B072406-85A1-4D4C-8535-0802D99E6F86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2913888" y="3579876"/>
            <a:ext cx="0" cy="142464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90A23B09-2A3B-B045-BE1B-8DB2B25CC19F}"/>
              </a:ext>
            </a:extLst>
          </p:cNvPr>
          <p:cNvSpPr txBox="1"/>
          <p:nvPr/>
        </p:nvSpPr>
        <p:spPr>
          <a:xfrm>
            <a:off x="0" y="2656546"/>
            <a:ext cx="5827775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 porteur du ballon s’engage la tête en avant ne permettant pas au plaqueur de se positionner = Pénalité contre le porteur </a:t>
            </a:r>
          </a:p>
        </p:txBody>
      </p:sp>
      <p:pic>
        <p:nvPicPr>
          <p:cNvPr id="9" name="Modification-de-la-rgle-du-plaquage--Diapo-34">
            <a:hlinkClick r:id="" action="ppaction://media"/>
            <a:extLst>
              <a:ext uri="{FF2B5EF4-FFF2-40B4-BE49-F238E27FC236}">
                <a16:creationId xmlns:a16="http://schemas.microsoft.com/office/drawing/2014/main" id="{9EFA2E0B-D556-C74B-8A96-43885964EA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799" y="2960638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B40ED0F-D154-6C49-9102-5F077EED9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Sommaire de la présentation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C3973A-2F18-DD49-96CA-9003E0A609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Evolution de la règle du plaquage</a:t>
            </a:r>
          </a:p>
          <a:p>
            <a:endParaRPr lang="fr-FR" dirty="0"/>
          </a:p>
          <a:p>
            <a:r>
              <a:rPr lang="fr-FR" dirty="0"/>
              <a:t>Autres modifications de règles</a:t>
            </a:r>
          </a:p>
          <a:p>
            <a:endParaRPr lang="fr-FR" dirty="0"/>
          </a:p>
          <a:p>
            <a:r>
              <a:rPr lang="fr-FR" dirty="0"/>
              <a:t>Questions</a:t>
            </a:r>
          </a:p>
          <a:p>
            <a:endParaRPr lang="fr-FR" dirty="0"/>
          </a:p>
          <a:p>
            <a:pPr marL="57150" indent="0">
              <a:buNone/>
            </a:pPr>
            <a:r>
              <a:rPr lang="fr-FR" i="1" dirty="0"/>
              <a:t>Ce document ne traite que des modifications spécifiques aux catégories C et C’</a:t>
            </a:r>
          </a:p>
        </p:txBody>
      </p:sp>
    </p:spTree>
    <p:extLst>
      <p:ext uri="{BB962C8B-B14F-4D97-AF65-F5344CB8AC3E}">
        <p14:creationId xmlns:p14="http://schemas.microsoft.com/office/powerpoint/2010/main" val="3394664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D71DB1A-6475-3044-9E3E-339020098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Autres évolutions de règles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311FD7-7B1A-1342-8BBA-196DA9611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27E42F-5051-AD48-8421-81EDE73143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FBBF57-0A3D-C040-BA76-F4C6BA7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7586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95AF51A-DC2D-AE46-AC18-9AC93463F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2. Autres évolution de règles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FB8634-2642-274C-B902-BFD106395F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/>
            <a:r>
              <a:rPr lang="fr-FR" sz="1800" dirty="0"/>
              <a:t>Mise en place du </a:t>
            </a:r>
            <a:r>
              <a:rPr lang="fr-FR" sz="1800" b="1" dirty="0"/>
              <a:t>carton bleu </a:t>
            </a:r>
            <a:r>
              <a:rPr lang="fr-FR" sz="1800" dirty="0"/>
              <a:t>dans toutes les compétitions régionales et fédérales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b="1" dirty="0"/>
              <a:t>Jeu déloyal commis par un joueur remplaçant entraînant son exclusion</a:t>
            </a:r>
          </a:p>
          <a:p>
            <a:pPr algn="just"/>
            <a:r>
              <a:rPr lang="fr-FR" sz="1800" dirty="0"/>
              <a:t>Même </a:t>
            </a:r>
            <a:r>
              <a:rPr lang="fr-FR" sz="1800" dirty="0" err="1"/>
              <a:t>process</a:t>
            </a:r>
            <a:r>
              <a:rPr lang="fr-FR" sz="1800" dirty="0"/>
              <a:t> que si exclusion d’une personne admise sur le banc de touche ou d’un juge de touche remplaçant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b="1" dirty="0"/>
              <a:t>Statut du joueur de lever de rideau</a:t>
            </a:r>
          </a:p>
          <a:p>
            <a:pPr algn="just"/>
            <a:r>
              <a:rPr lang="fr-FR" sz="1800" dirty="0"/>
              <a:t>Un joueur ayant reçu un carton rouge ou son troisième carton jaune de la saison lors du match de réserve ne pourra pas participer à la rencontre de l’équipe « une »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67A4F8-C5EF-9D41-B770-FBB975C1AB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Règles modifiées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91521E-3B66-6A43-9E88-0F635EF01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1970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D71DB1A-6475-3044-9E3E-3390200989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Questions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311FD7-7B1A-1342-8BBA-196DA9611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527E42F-5051-AD48-8421-81EDE73143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DFBBF57-0A3D-C040-BA76-F4C6BA7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8182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DADAA5A-42CB-E54E-B02B-FD4CF4C43D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611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9EED46F-EE31-AC40-AE8D-5AF39135D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A1E2F8-C762-9C43-8331-D5FEEFDE21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087586-18DD-714E-8A04-2ACF62725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AE6F68-21B9-494D-9291-D5EFABAB4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9340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sz="1800" dirty="0"/>
              <a:t>Un joueur est autorisé à plaquer un adversaire porteur du ballon en le ceinturant à l’aide des deux bras, </a:t>
            </a:r>
            <a:r>
              <a:rPr lang="fr-FR" sz="1800" b="1" dirty="0"/>
              <a:t>de la taille*</a:t>
            </a:r>
            <a:r>
              <a:rPr lang="fr-FR" sz="1800" dirty="0"/>
              <a:t> jusqu’aux pieds.</a:t>
            </a:r>
          </a:p>
          <a:p>
            <a:endParaRPr lang="fr-FR" sz="1800" dirty="0"/>
          </a:p>
          <a:p>
            <a:r>
              <a:rPr lang="fr-FR" altLang="fr-FR" sz="1800" b="1" i="1" dirty="0"/>
              <a:t>*</a:t>
            </a:r>
            <a:r>
              <a:rPr lang="fr-FR" altLang="fr-FR" sz="1800" i="1" dirty="0"/>
              <a:t>La taille est la partie du corps située entre les côtes (ou thorax) et les hanches. C’est la partie la plus étroite du torse</a:t>
            </a:r>
          </a:p>
          <a:p>
            <a:endParaRPr lang="fr-FR" sz="1800" dirty="0"/>
          </a:p>
          <a:p>
            <a:endParaRPr lang="fr-FR" sz="1800" dirty="0"/>
          </a:p>
          <a:p>
            <a:r>
              <a:rPr lang="fr-FR" sz="1800" dirty="0"/>
              <a:t>Application de cette règle à titre expérimental à toutes les compétitions des catégories C’, C et D pour la saison 2019/2020:</a:t>
            </a:r>
          </a:p>
          <a:p>
            <a:pPr lvl="1"/>
            <a:r>
              <a:rPr lang="fr-FR" sz="1800" b="1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C’ </a:t>
            </a:r>
            <a:r>
              <a:rPr lang="fr-FR" sz="18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</a:t>
            </a:r>
            <a:r>
              <a:rPr lang="fr-FR" sz="1800" baseline="300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ème</a:t>
            </a:r>
            <a:r>
              <a:rPr lang="fr-FR" sz="18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3</a:t>
            </a:r>
            <a:r>
              <a:rPr lang="fr-FR" sz="1800" baseline="300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ème</a:t>
            </a:r>
            <a:r>
              <a:rPr lang="fr-FR" sz="18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division fédérale – Fédérale B - Excellence B – Fédérale 1 féminine </a:t>
            </a:r>
          </a:p>
          <a:p>
            <a:pPr lvl="1"/>
            <a:r>
              <a:rPr lang="fr-FR" sz="1800" b="1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fr-FR" sz="18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: Séries régionales – Réserves honneur – Rugby entreprises – Fédérale 2 féminine – M19 Ligue 1 et 2 – M16 Ligue 1 et 2 – Fédérale M18 Féminine</a:t>
            </a:r>
          </a:p>
          <a:p>
            <a:pPr lvl="1"/>
            <a:r>
              <a:rPr lang="fr-FR" sz="1800" b="1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 </a:t>
            </a:r>
            <a:r>
              <a:rPr lang="fr-FR" sz="1800" dirty="0">
                <a:solidFill>
                  <a:srgbClr val="00357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Jeu à 10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Nouvelle définition et catégories concernées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026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4" y="1231900"/>
            <a:ext cx="7046596" cy="4952590"/>
          </a:xfrm>
        </p:spPr>
        <p:txBody>
          <a:bodyPr/>
          <a:lstStyle/>
          <a:p>
            <a:pPr algn="just"/>
            <a:r>
              <a:rPr lang="fr-FR" sz="1800" dirty="0"/>
              <a:t>Le plaqueur doit utiliser ses deux bras et saisir le plaqué entre la taille et les pieds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Nouvelle définition du plaquage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4</a:t>
            </a:fld>
            <a:endParaRPr lang="fr-FR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6CCA29F-D4E6-B640-B69D-133B05797DBA}"/>
              </a:ext>
            </a:extLst>
          </p:cNvPr>
          <p:cNvCxnSpPr>
            <a:cxnSpLocks/>
          </p:cNvCxnSpPr>
          <p:nvPr/>
        </p:nvCxnSpPr>
        <p:spPr>
          <a:xfrm flipH="1" flipV="1">
            <a:off x="4067944" y="3501008"/>
            <a:ext cx="504056" cy="136815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BD65658-596E-3540-A1EC-1449283E2672}"/>
              </a:ext>
            </a:extLst>
          </p:cNvPr>
          <p:cNvCxnSpPr>
            <a:cxnSpLocks/>
          </p:cNvCxnSpPr>
          <p:nvPr/>
        </p:nvCxnSpPr>
        <p:spPr>
          <a:xfrm flipV="1">
            <a:off x="4592152" y="3140968"/>
            <a:ext cx="195872" cy="172819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B3B2FF0-FFC1-4249-821E-CBF82EB42D95}"/>
              </a:ext>
            </a:extLst>
          </p:cNvPr>
          <p:cNvSpPr txBox="1"/>
          <p:nvPr/>
        </p:nvSpPr>
        <p:spPr>
          <a:xfrm>
            <a:off x="47559" y="3278680"/>
            <a:ext cx="4740465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 plaqueur doit utiliser ses deux bras</a:t>
            </a:r>
          </a:p>
        </p:txBody>
      </p:sp>
      <p:pic>
        <p:nvPicPr>
          <p:cNvPr id="16" name="Espace réservé du contenu 4" descr="Une image contenant herbe, extérieur, champ, ciel&#10;&#10;Description générée automatiquement">
            <a:extLst>
              <a:ext uri="{FF2B5EF4-FFF2-40B4-BE49-F238E27FC236}">
                <a16:creationId xmlns:a16="http://schemas.microsoft.com/office/drawing/2014/main" id="{7E0334BC-5319-E841-A3CE-002F9D40D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" y="3678754"/>
            <a:ext cx="4740465" cy="2666512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0110B88-8594-C248-BD69-646C7C2B3991}"/>
              </a:ext>
            </a:extLst>
          </p:cNvPr>
          <p:cNvCxnSpPr>
            <a:cxnSpLocks/>
          </p:cNvCxnSpPr>
          <p:nvPr/>
        </p:nvCxnSpPr>
        <p:spPr>
          <a:xfrm flipH="1">
            <a:off x="2148297" y="3678754"/>
            <a:ext cx="151151" cy="146708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FD1ABF58-F18A-9141-9B97-61BBECC10590}"/>
              </a:ext>
            </a:extLst>
          </p:cNvPr>
          <p:cNvCxnSpPr>
            <a:cxnSpLocks/>
          </p:cNvCxnSpPr>
          <p:nvPr/>
        </p:nvCxnSpPr>
        <p:spPr>
          <a:xfrm>
            <a:off x="2299448" y="3678754"/>
            <a:ext cx="154971" cy="128540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Modification-de-la-rgle-du-plaquage--Diapo-4">
            <a:hlinkClick r:id="" action="ppaction://media"/>
            <a:extLst>
              <a:ext uri="{FF2B5EF4-FFF2-40B4-BE49-F238E27FC236}">
                <a16:creationId xmlns:a16="http://schemas.microsoft.com/office/drawing/2014/main" id="{F55439DD-17D8-F346-9708-18507D03D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4715" y="1231900"/>
            <a:ext cx="3200000" cy="1800000"/>
          </a:xfrm>
          <a:prstGeom prst="rect">
            <a:avLst/>
          </a:prstGeom>
        </p:spPr>
      </p:pic>
      <p:pic>
        <p:nvPicPr>
          <p:cNvPr id="27" name="Espace réservé du contenu 4" descr="Une image contenant herbe, ciel, extérieur, personne&#10;&#10;Description générée automatiquement">
            <a:extLst>
              <a:ext uri="{FF2B5EF4-FFF2-40B4-BE49-F238E27FC236}">
                <a16:creationId xmlns:a16="http://schemas.microsoft.com/office/drawing/2014/main" id="{5EE48DA3-2B60-1A4D-B508-03E410B84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21" y="3637102"/>
            <a:ext cx="4748240" cy="2670885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D3A5C57-C893-F844-928F-0706184BA124}"/>
              </a:ext>
            </a:extLst>
          </p:cNvPr>
          <p:cNvCxnSpPr>
            <a:cxnSpLocks/>
          </p:cNvCxnSpPr>
          <p:nvPr/>
        </p:nvCxnSpPr>
        <p:spPr>
          <a:xfrm>
            <a:off x="8055200" y="4971898"/>
            <a:ext cx="123950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A00293AB-770B-CD4E-855C-D22CBB0A378F}"/>
              </a:ext>
            </a:extLst>
          </p:cNvPr>
          <p:cNvCxnSpPr>
            <a:cxnSpLocks/>
          </p:cNvCxnSpPr>
          <p:nvPr/>
        </p:nvCxnSpPr>
        <p:spPr>
          <a:xfrm>
            <a:off x="8055200" y="5786722"/>
            <a:ext cx="1239508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8AF6665-7DCC-7544-952A-9BFF67FAC715}"/>
              </a:ext>
            </a:extLst>
          </p:cNvPr>
          <p:cNvSpPr txBox="1"/>
          <p:nvPr/>
        </p:nvSpPr>
        <p:spPr>
          <a:xfrm>
            <a:off x="6387021" y="3199996"/>
            <a:ext cx="4733712" cy="64633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 plaqueur doit saisir le plaqué entre la taille et les pieds</a:t>
            </a:r>
          </a:p>
        </p:txBody>
      </p:sp>
    </p:spTree>
    <p:extLst>
      <p:ext uri="{BB962C8B-B14F-4D97-AF65-F5344CB8AC3E}">
        <p14:creationId xmlns:p14="http://schemas.microsoft.com/office/powerpoint/2010/main" val="169832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231900"/>
            <a:ext cx="6477560" cy="4952590"/>
          </a:xfrm>
        </p:spPr>
        <p:txBody>
          <a:bodyPr/>
          <a:lstStyle/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Plaquage respectant les obligations de chacun des joueurs. Le porteur du ballon abaisse son centre de gravité mais n’engage pas sa tête vers l’avant en fléchissant le buste</a:t>
            </a:r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Plaquage licite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6" name="Modification-de-la-rgle-du-plaquage--Diapo-7">
            <a:hlinkClick r:id="" action="ppaction://media"/>
            <a:extLst>
              <a:ext uri="{FF2B5EF4-FFF2-40B4-BE49-F238E27FC236}">
                <a16:creationId xmlns:a16="http://schemas.microsoft.com/office/drawing/2014/main" id="{0A317FCE-8091-7748-BFD5-B5C62C244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799" y="2602940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6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4" y="1231900"/>
            <a:ext cx="7015443" cy="4952590"/>
          </a:xfrm>
        </p:spPr>
        <p:txBody>
          <a:bodyPr/>
          <a:lstStyle/>
          <a:p>
            <a:pPr algn="just"/>
            <a:r>
              <a:rPr lang="fr-FR" sz="1800" dirty="0"/>
              <a:t>Au-delà de l’aspect sécuritaire évidemment prioritaire cette modification peut engendrer plus de continuité au niveau du jeu</a:t>
            </a:r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Le porteur est plus libre d’utiliser ses bras avant, pendant et après le plaquage</a:t>
            </a:r>
          </a:p>
          <a:p>
            <a:pPr algn="just"/>
            <a:endParaRPr lang="fr-FR" sz="1800" dirty="0"/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Sur la vidéo:</a:t>
            </a:r>
          </a:p>
          <a:p>
            <a:pPr algn="just"/>
            <a:r>
              <a:rPr lang="fr-FR" sz="1800" dirty="0"/>
              <a:t>Avant : raffut</a:t>
            </a:r>
          </a:p>
          <a:p>
            <a:pPr algn="just"/>
            <a:r>
              <a:rPr lang="fr-FR" sz="1800" dirty="0"/>
              <a:t>Pendant : passe (</a:t>
            </a:r>
            <a:r>
              <a:rPr lang="fr-FR" sz="1800" dirty="0" err="1"/>
              <a:t>offload</a:t>
            </a:r>
            <a:r>
              <a:rPr lang="fr-FR" sz="1800" dirty="0"/>
              <a:t>)</a:t>
            </a:r>
          </a:p>
          <a:p>
            <a:pPr algn="just"/>
            <a:r>
              <a:rPr lang="fr-FR" sz="1800" dirty="0"/>
              <a:t>Après : amortissement de la chute avec l’avant bras et l’épaule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Continuité du jeu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6" name="Modification-de-la-rgle-du-plaquage--Diapo-9">
            <a:hlinkClick r:id="" action="ppaction://media"/>
            <a:extLst>
              <a:ext uri="{FF2B5EF4-FFF2-40B4-BE49-F238E27FC236}">
                <a16:creationId xmlns:a16="http://schemas.microsoft.com/office/drawing/2014/main" id="{3C71CC07-19A8-C940-8380-93BF530ED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2799" y="2135189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2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4" y="1231900"/>
            <a:ext cx="11601070" cy="4952590"/>
          </a:xfrm>
        </p:spPr>
        <p:txBody>
          <a:bodyPr/>
          <a:lstStyle/>
          <a:p>
            <a:pPr algn="just"/>
            <a:r>
              <a:rPr lang="fr-FR" sz="1800" dirty="0"/>
              <a:t>Tout doit être fait pour éviter que lors d’une action de pré-plaquage les têtes des joueurs concernés (plaqueurs ou plaqué) ne soient au même niveau (haut ou bas)</a:t>
            </a:r>
          </a:p>
          <a:p>
            <a:pPr algn="just"/>
            <a:r>
              <a:rPr lang="fr-FR" sz="1800" dirty="0"/>
              <a:t>Le joueur responsable du non-respect de cette consigne doit être sanctionné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Point de vigilance – le plaqueur est fautif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7" name="Espace réservé du contenu 4" descr="Une image contenant herbe, football, personne, jouant&#10;&#10;Description générée automatiquement">
            <a:extLst>
              <a:ext uri="{FF2B5EF4-FFF2-40B4-BE49-F238E27FC236}">
                <a16:creationId xmlns:a16="http://schemas.microsoft.com/office/drawing/2014/main" id="{6693123B-14CB-944C-9D80-06AD797F1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9" y="2316915"/>
            <a:ext cx="5000319" cy="2812680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4D5FCB75-AE54-5A4C-AB2C-6210F6FA8C7F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2084832" y="3340608"/>
            <a:ext cx="304001" cy="1844573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66F3C69A-C483-AB45-9CE9-A6A39CA7935C}"/>
              </a:ext>
            </a:extLst>
          </p:cNvPr>
          <p:cNvSpPr txBox="1"/>
          <p:nvPr/>
        </p:nvSpPr>
        <p:spPr>
          <a:xfrm>
            <a:off x="-1599" y="5185181"/>
            <a:ext cx="4780863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L’action de ce joueur qui arrive debout et ceinture le porteur à hauteur des épaules engendre un risque de choc entre les deux têtes </a:t>
            </a:r>
            <a:r>
              <a:rPr lang="fr-FR" sz="2800" b="1" dirty="0"/>
              <a:t>= </a:t>
            </a:r>
          </a:p>
          <a:p>
            <a:pPr algn="ctr"/>
            <a:r>
              <a:rPr lang="fr-FR" b="1" dirty="0"/>
              <a:t>il doit être sanctionné</a:t>
            </a:r>
          </a:p>
        </p:txBody>
      </p:sp>
      <p:pic>
        <p:nvPicPr>
          <p:cNvPr id="6" name="Modification-de-la-rgle-du-plaquage--Diapo-11">
            <a:hlinkClick r:id="" action="ppaction://media"/>
            <a:extLst>
              <a:ext uri="{FF2B5EF4-FFF2-40B4-BE49-F238E27FC236}">
                <a16:creationId xmlns:a16="http://schemas.microsoft.com/office/drawing/2014/main" id="{CB75340E-ECA4-6340-9F24-FF3A3169D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5396" y="2823255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9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B70A3D-C405-C541-AB65-AD1FAD0C5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1. Evolution de la règle du plaquage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47B0D3-B5BB-2D4C-B32B-BF02859328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just"/>
            <a:r>
              <a:rPr lang="fr-FR" sz="1800" dirty="0"/>
              <a:t>Tout doit être fait pour éviter que lors d’une action de pré-plaquage les têtes des joueurs concernés (plaqueurs ou plaqué) ne soient au même niveau (haut ou bas)</a:t>
            </a:r>
          </a:p>
          <a:p>
            <a:pPr algn="just"/>
            <a:r>
              <a:rPr lang="fr-FR" sz="1800" dirty="0"/>
              <a:t>Le joueur responsable du non-respect de cette consigne doit être sanctionné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E78A9F-99D1-1E4F-A5C9-7A89A50CCC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Point de vigilance – le porteur du ballon est fautif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49669D4-F62A-A64D-8396-6D76C8AD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32441-0FFA-7B47-A4F6-A6A8EB87DA5F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Espace réservé du contenu 4" descr="Une image contenant herbe, sport athlétique, jouant, sport&#10;&#10;Description générée automatiquement">
            <a:extLst>
              <a:ext uri="{FF2B5EF4-FFF2-40B4-BE49-F238E27FC236}">
                <a16:creationId xmlns:a16="http://schemas.microsoft.com/office/drawing/2014/main" id="{490A0C71-17B6-A442-9F20-89B15DA7D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1" y="2293050"/>
            <a:ext cx="5177134" cy="2985517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AD8307BB-0BAB-D746-813C-B61F6ED66410}"/>
              </a:ext>
            </a:extLst>
          </p:cNvPr>
          <p:cNvCxnSpPr>
            <a:cxnSpLocks/>
          </p:cNvCxnSpPr>
          <p:nvPr/>
        </p:nvCxnSpPr>
        <p:spPr>
          <a:xfrm flipH="1" flipV="1">
            <a:off x="2535936" y="3492124"/>
            <a:ext cx="912794" cy="160090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940E4DC-791C-EC41-BB7B-9B904FDEDE62}"/>
              </a:ext>
            </a:extLst>
          </p:cNvPr>
          <p:cNvSpPr txBox="1"/>
          <p:nvPr/>
        </p:nvSpPr>
        <p:spPr>
          <a:xfrm>
            <a:off x="130451" y="5164461"/>
            <a:ext cx="5177135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porteur du ballon en arrivant au contact du plaqueur incline son buste vers l’avant entraînant un risque de choc entre les deux têtes </a:t>
            </a:r>
          </a:p>
          <a:p>
            <a:pPr algn="ctr"/>
            <a:r>
              <a:rPr lang="fr-FR" sz="2800" b="1" dirty="0"/>
              <a:t>= </a:t>
            </a:r>
          </a:p>
          <a:p>
            <a:pPr algn="ctr"/>
            <a:r>
              <a:rPr lang="fr-FR" b="1" dirty="0"/>
              <a:t>ce joueur doit être sanctionné</a:t>
            </a:r>
          </a:p>
        </p:txBody>
      </p:sp>
      <p:pic>
        <p:nvPicPr>
          <p:cNvPr id="9" name="Modification-de-la-rgle-du-plaquage--Diapo-13">
            <a:hlinkClick r:id="" action="ppaction://media"/>
            <a:extLst>
              <a:ext uri="{FF2B5EF4-FFF2-40B4-BE49-F238E27FC236}">
                <a16:creationId xmlns:a16="http://schemas.microsoft.com/office/drawing/2014/main" id="{8C73A500-7A79-F94F-A50F-BDF914DB3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799" y="2885808"/>
            <a:ext cx="32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1178</Words>
  <Application>Microsoft Macintosh PowerPoint</Application>
  <PresentationFormat>Grand écran</PresentationFormat>
  <Paragraphs>158</Paragraphs>
  <Slides>23</Slides>
  <Notes>0</Notes>
  <HiddenSlides>0</HiddenSlides>
  <MMClips>17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Arial</vt:lpstr>
      <vt:lpstr>Calibri</vt:lpstr>
      <vt:lpstr>Verdana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80</cp:revision>
  <dcterms:created xsi:type="dcterms:W3CDTF">2019-06-24T15:55:27Z</dcterms:created>
  <dcterms:modified xsi:type="dcterms:W3CDTF">2019-08-24T06:50:22Z</dcterms:modified>
</cp:coreProperties>
</file>